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75" r:id="rId2"/>
    <p:sldId id="256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8" r:id="rId19"/>
    <p:sldId id="270" r:id="rId20"/>
    <p:sldId id="271" r:id="rId21"/>
    <p:sldId id="272" r:id="rId22"/>
    <p:sldId id="273" r:id="rId23"/>
    <p:sldId id="27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4660"/>
  </p:normalViewPr>
  <p:slideViewPr>
    <p:cSldViewPr snapToGrid="0">
      <p:cViewPr>
        <p:scale>
          <a:sx n="80" d="100"/>
          <a:sy n="80" d="100"/>
        </p:scale>
        <p:origin x="744" y="2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Cross correlating because we expect to have too much dust in </a:t>
            </a:r>
            <a:r>
              <a:rPr lang="en-GB" dirty="0" err="1"/>
              <a:t>cib</a:t>
            </a:r>
            <a:r>
              <a:rPr lang="en-GB" dirty="0"/>
              <a:t> auto and so the correlation will remove this and leave </a:t>
            </a:r>
            <a:r>
              <a:rPr lang="en-GB" dirty="0" err="1"/>
              <a:t>cib</a:t>
            </a:r>
            <a:endParaRPr lang="en-GB" dirty="0"/>
          </a:p>
          <a:p>
            <a:r>
              <a:rPr lang="en-GB" dirty="0"/>
              <a:t>Actually think we are removing too much </a:t>
            </a:r>
            <a:r>
              <a:rPr lang="en-GB" dirty="0" err="1"/>
              <a:t>cib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793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2557d55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2557d55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2557d552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2557d552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203c2dea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203c2dea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557d552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557d552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203c2dea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203c2dea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557d552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557d552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203c2dea5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203c2dea5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2557d552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2557d552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203c2dea5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203c2dea5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03c2dea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03c2dea5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203c2dea5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203c2dea5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557d552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557d552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2557d552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2557d552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203c2d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203c2d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203c2dea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203c2dea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203c2dea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203c2dea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557d552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557d552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2557d552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2557d552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jb.man.ac.uk/research/cosmos/haslam_map/pip120_residuals/NOISE_residual_gnilc_dust_F545.fits.gz" TargetMode="External"/><Relationship Id="rId4" Type="http://schemas.openxmlformats.org/officeDocument/2006/relationships/hyperlink" Target="http://www.jb.man.ac.uk/research/cosmos/haslam_map/pip120_residuals/CIB_residual_gnilc_dust_F545.fits.gz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jb.man.ac.uk/research/cosmos/haslam_map/pip120_residuals/mask_cib.fits.gz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814FC-E8BE-4C96-A8EF-65DAA346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24827"/>
            <a:ext cx="8520600" cy="4678478"/>
          </a:xfrm>
        </p:spPr>
        <p:txBody>
          <a:bodyPr/>
          <a:lstStyle/>
          <a:p>
            <a:r>
              <a:rPr lang="en-GB" dirty="0"/>
              <a:t>Make gaussian realisation from the </a:t>
            </a:r>
            <a:r>
              <a:rPr lang="en-GB" dirty="0" err="1"/>
              <a:t>camb</a:t>
            </a:r>
            <a:r>
              <a:rPr lang="en-GB" dirty="0"/>
              <a:t> power spectra for kappa, I and cross and use the </a:t>
            </a:r>
            <a:r>
              <a:rPr lang="en-GB" dirty="0" err="1"/>
              <a:t>hp.symfast</a:t>
            </a:r>
            <a:r>
              <a:rPr lang="en-GB" dirty="0"/>
              <a:t>? To give us a map of these, apply mask and then do power spectrum again to compare with data results</a:t>
            </a:r>
          </a:p>
          <a:p>
            <a:r>
              <a:rPr lang="en-GB" dirty="0"/>
              <a:t>Add a couple of slides for motivation at the beginning</a:t>
            </a:r>
          </a:p>
          <a:p>
            <a:r>
              <a:rPr lang="en-GB" dirty="0"/>
              <a:t>Fix the bias term – growth integral in terms of a and making sure its b +delta b</a:t>
            </a:r>
          </a:p>
          <a:p>
            <a:r>
              <a:rPr lang="en-GB" dirty="0"/>
              <a:t>Changing the 353 545 plot to scale up 353</a:t>
            </a:r>
          </a:p>
          <a:p>
            <a:r>
              <a:rPr lang="en-GB" dirty="0"/>
              <a:t>Look at the noise stuff in the email from the map man</a:t>
            </a:r>
          </a:p>
          <a:p>
            <a:r>
              <a:rPr lang="en-GB" dirty="0"/>
              <a:t>Fitting theory to data plots – UNITS</a:t>
            </a:r>
          </a:p>
          <a:p>
            <a:r>
              <a:rPr lang="en-GB" dirty="0"/>
              <a:t>Remember word to describe edges of </a:t>
            </a:r>
            <a:r>
              <a:rPr lang="en-GB" dirty="0" err="1"/>
              <a:t>cib</a:t>
            </a:r>
            <a:r>
              <a:rPr lang="en-GB" dirty="0"/>
              <a:t> mask</a:t>
            </a:r>
          </a:p>
          <a:p>
            <a:endParaRPr lang="en-GB" dirty="0"/>
          </a:p>
          <a:p>
            <a:r>
              <a:rPr lang="en-GB" dirty="0"/>
              <a:t>Change all lensed </a:t>
            </a:r>
            <a:r>
              <a:rPr lang="en-GB" dirty="0" err="1"/>
              <a:t>cmb</a:t>
            </a:r>
            <a:r>
              <a:rPr lang="en-GB" dirty="0"/>
              <a:t> to </a:t>
            </a:r>
            <a:r>
              <a:rPr lang="en-GB" dirty="0" err="1"/>
              <a:t>cmb</a:t>
            </a:r>
            <a:r>
              <a:rPr lang="en-GB" dirty="0"/>
              <a:t> lensing</a:t>
            </a:r>
          </a:p>
        </p:txBody>
      </p:sp>
    </p:spTree>
    <p:extLst>
      <p:ext uri="{BB962C8B-B14F-4D97-AF65-F5344CB8AC3E}">
        <p14:creationId xmlns:p14="http://schemas.microsoft.com/office/powerpoint/2010/main" val="131154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CIB and CMB Lensing auto spectra</a:t>
            </a:r>
            <a:endParaRPr u="sng" dirty="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2400" y="1238250"/>
            <a:ext cx="37719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86287" y="1238250"/>
            <a:ext cx="37623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5">
            <a:alphaModFix/>
          </a:blip>
          <a:srcRect l="46505" t="55390" r="33235" b="34240"/>
          <a:stretch/>
        </p:blipFill>
        <p:spPr>
          <a:xfrm>
            <a:off x="5425575" y="3950600"/>
            <a:ext cx="2925000" cy="8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6">
            <a:alphaModFix/>
          </a:blip>
          <a:srcRect l="47271" t="55117" r="33620" b="35060"/>
          <a:stretch/>
        </p:blipFill>
        <p:spPr>
          <a:xfrm>
            <a:off x="838050" y="3913025"/>
            <a:ext cx="2717851" cy="7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CIB – CMB-lensing Cross Correlation</a:t>
            </a:r>
            <a:endParaRPr u="sng"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82913" y="1372253"/>
            <a:ext cx="4788475" cy="331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4">
            <a:alphaModFix/>
          </a:blip>
          <a:srcRect l="35797" t="49596" r="40709" b="37890"/>
          <a:stretch/>
        </p:blipFill>
        <p:spPr>
          <a:xfrm>
            <a:off x="477150" y="2399825"/>
            <a:ext cx="3372802" cy="10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Binning</a:t>
            </a:r>
            <a:endParaRPr u="sng"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l="10770" t="35857" r="42743" b="15659"/>
          <a:stretch/>
        </p:blipFill>
        <p:spPr>
          <a:xfrm>
            <a:off x="3376652" y="163750"/>
            <a:ext cx="3417446" cy="200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8600" y="2215400"/>
            <a:ext cx="3848100" cy="266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00" y="2215400"/>
            <a:ext cx="38576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4208325" y="3308650"/>
            <a:ext cx="646800" cy="27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Errors</a:t>
            </a:r>
            <a:endParaRPr u="sng"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l="11906" t="61380" r="24151" b="3175"/>
          <a:stretch/>
        </p:blipFill>
        <p:spPr>
          <a:xfrm>
            <a:off x="1398650" y="1129625"/>
            <a:ext cx="6346699" cy="197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1363" y="3260850"/>
            <a:ext cx="2529312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23074" y="3260850"/>
            <a:ext cx="2485269" cy="17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60743" y="3260850"/>
            <a:ext cx="2541895" cy="1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End of Michaelmas Term</a:t>
            </a:r>
            <a:endParaRPr u="sng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35850" y="41850"/>
            <a:ext cx="3762374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7875" y="1804825"/>
            <a:ext cx="3848099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794725" y="2419361"/>
            <a:ext cx="3703500" cy="2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Adding theoretical predictions</a:t>
            </a:r>
            <a:endParaRPr u="sng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l="19105" t="50000" r="34158" b="37244"/>
          <a:stretch/>
        </p:blipFill>
        <p:spPr>
          <a:xfrm>
            <a:off x="1824822" y="1317704"/>
            <a:ext cx="5494349" cy="8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l="16264" t="27095" r="30322" b="26421"/>
          <a:stretch/>
        </p:blipFill>
        <p:spPr>
          <a:xfrm>
            <a:off x="311700" y="2840275"/>
            <a:ext cx="4273349" cy="2091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l="30656" t="75445" r="45755" b="10185"/>
          <a:stretch/>
        </p:blipFill>
        <p:spPr>
          <a:xfrm>
            <a:off x="5922400" y="2840275"/>
            <a:ext cx="2159726" cy="7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6339600" y="4642500"/>
            <a:ext cx="2804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Appendix D: CIB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2015 Results XV. Gravitational Lensing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95800"/>
            <a:ext cx="37623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175" y="2295800"/>
            <a:ext cx="38576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l="47502" t="43233" r="25234" b="18601"/>
          <a:stretch/>
        </p:blipFill>
        <p:spPr>
          <a:xfrm>
            <a:off x="3045399" y="0"/>
            <a:ext cx="2922974" cy="23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6339600" y="-29975"/>
            <a:ext cx="2804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Appendix D: CIB Model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2015 Results XV. Gravitational Lensing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Fitting theory to data</a:t>
            </a:r>
            <a:endParaRPr u="sng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436" y="1170125"/>
            <a:ext cx="4412607" cy="29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68588" y="1170125"/>
            <a:ext cx="4251563" cy="29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D443-E394-4703-9787-F8E8F2F3B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CIB GNILC residuals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6ADC3-ABB4-40C6-BA4B-58E3890A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725"/>
            <a:ext cx="4920945" cy="2826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98CAE-EA68-4E7B-803C-24163A0FD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055" y="364679"/>
            <a:ext cx="4920945" cy="2826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82EA3D-E61F-4D68-8693-32F2B43E9D9F}"/>
              </a:ext>
            </a:extLst>
          </p:cNvPr>
          <p:cNvSpPr/>
          <p:nvPr/>
        </p:nvSpPr>
        <p:spPr>
          <a:xfrm>
            <a:off x="0" y="4835723"/>
            <a:ext cx="24481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CIB_residual_gnilc_dust_F545.fits.gz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</a:rPr>
              <a:t> </a:t>
            </a:r>
            <a:endParaRPr lang="en-GB" sz="105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0F1DD-A967-4DA4-BBE9-5B4DB752B3B0}"/>
              </a:ext>
            </a:extLst>
          </p:cNvPr>
          <p:cNvSpPr/>
          <p:nvPr/>
        </p:nvSpPr>
        <p:spPr>
          <a:xfrm>
            <a:off x="6498724" y="0"/>
            <a:ext cx="26452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NOISE_residual_gnilc_dust_F545.fits.gz</a:t>
            </a:r>
            <a:r>
              <a:rPr lang="en-US" sz="1050" dirty="0">
                <a:solidFill>
                  <a:schemeClr val="tx1"/>
                </a:solidFill>
                <a:latin typeface="+mj-lt"/>
              </a:rPr>
              <a:t> </a:t>
            </a:r>
            <a:endParaRPr lang="en-GB" sz="105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813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 l="13195" t="30154" r="52457" b="26395"/>
          <a:stretch/>
        </p:blipFill>
        <p:spPr>
          <a:xfrm>
            <a:off x="-5150" y="-72350"/>
            <a:ext cx="3432998" cy="26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l="12769" t="28282" r="52080" b="30994"/>
          <a:stretch/>
        </p:blipFill>
        <p:spPr>
          <a:xfrm>
            <a:off x="-5150" y="2594650"/>
            <a:ext cx="3514598" cy="25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770957" y="791450"/>
            <a:ext cx="4840486" cy="32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3817275" y="4633225"/>
            <a:ext cx="52557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intermediate results. XLVIII. Disentangling Galactic dust emission and cosmic infrared background anisotropies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Planck Collaboration, 2016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Constraining Primordial Non-Gaussianity with CMB Lensing and Large Scale Structure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00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Anna Lawrence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15/3/19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Adding scale dependent bias</a:t>
            </a:r>
            <a:endParaRPr u="sng"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l="25134" t="34018" r="40054" b="48901"/>
          <a:stretch/>
        </p:blipFill>
        <p:spPr>
          <a:xfrm>
            <a:off x="2893838" y="3326825"/>
            <a:ext cx="3356323" cy="9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15414" t="29732" r="30443" b="54587"/>
          <a:stretch/>
        </p:blipFill>
        <p:spPr>
          <a:xfrm>
            <a:off x="2030550" y="1543750"/>
            <a:ext cx="5082898" cy="8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311700" y="2800350"/>
            <a:ext cx="547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Local NG generates a scale-dependent correction to the bias of galaxies and halos, of the form 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0" y="4698600"/>
            <a:ext cx="6806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The imprints of primordial non-gaussianities on large-scale structure: scale dependent bias and abundance of virialized objects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Dalal et al, 2008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l="21318" t="38033" r="29493" b="18028"/>
          <a:stretch/>
        </p:blipFill>
        <p:spPr>
          <a:xfrm>
            <a:off x="1326624" y="1172913"/>
            <a:ext cx="6490752" cy="32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0" y="4669200"/>
            <a:ext cx="6217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Cosmic Infrared Background anisotropies as a window into primordial non-</a:t>
            </a:r>
            <a:r>
              <a:rPr lang="en-GB" sz="900" dirty="0" err="1"/>
              <a:t>Gaussianity</a:t>
            </a:r>
            <a:r>
              <a:rPr lang="en-GB" sz="900" dirty="0"/>
              <a:t> 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/>
              <a:t>Tucci et al, 2016</a:t>
            </a:r>
            <a:endParaRPr sz="9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EB808-E594-44D0-ACFA-540B667279EE}"/>
              </a:ext>
            </a:extLst>
          </p:cNvPr>
          <p:cNvSpPr/>
          <p:nvPr/>
        </p:nvSpPr>
        <p:spPr>
          <a:xfrm>
            <a:off x="132520" y="345410"/>
            <a:ext cx="80241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CIB power spectra (including GR corrections) at 353 and 857 GHz assuming Gaussian primordial fluctuations (black solid lines) and </a:t>
            </a:r>
            <a:r>
              <a:rPr lang="en-US" dirty="0" err="1"/>
              <a:t>fNL</a:t>
            </a:r>
            <a:r>
              <a:rPr lang="en-US" dirty="0"/>
              <a:t> = ±1 and ±5 (solid red and green lines)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Conclusions</a:t>
            </a:r>
            <a:endParaRPr u="sng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Have successfully produced maps, auto power spectra for CIB and Lensed CMB and a power spectrum showing a correlation of the two signals. 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Have carried out a Limber approximation to produce theoretical CIB and CMB Lensing spectra and correlated power spectrum. 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 dirty="0">
                <a:solidFill>
                  <a:srgbClr val="434343"/>
                </a:solidFill>
              </a:rPr>
              <a:t>Working towards including the scale dependent bias factor, b, induced by primordial non-</a:t>
            </a:r>
            <a:r>
              <a:rPr lang="en-GB" dirty="0" err="1">
                <a:solidFill>
                  <a:srgbClr val="434343"/>
                </a:solidFill>
              </a:rPr>
              <a:t>Gaussianity</a:t>
            </a:r>
            <a:r>
              <a:rPr lang="en-GB" dirty="0">
                <a:solidFill>
                  <a:srgbClr val="434343"/>
                </a:solidFill>
              </a:rPr>
              <a:t>. </a:t>
            </a:r>
            <a:endParaRPr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endParaRPr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To do...</a:t>
            </a:r>
            <a:endParaRPr u="sng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</a:rPr>
              <a:t>Compare theoretical power spectrum with added bias term to Tucci et al, 2016</a:t>
            </a:r>
            <a:endParaRPr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-GB">
                <a:solidFill>
                  <a:srgbClr val="434343"/>
                </a:solidFill>
              </a:rPr>
              <a:t>Fit the theoretical power spectrum to the Planck data using Limber approximation as seen today with additional shot noise and instrument noise terms.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36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21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132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u="sng" dirty="0">
                <a:solidFill>
                  <a:srgbClr val="252525"/>
                </a:solidFill>
                <a:highlight>
                  <a:srgbClr val="FFFFFF"/>
                </a:highlight>
              </a:rPr>
              <a:t>Estimated CMB lensing convergence from temperature only</a:t>
            </a:r>
            <a:endParaRPr lang="en-US" u="sng" dirty="0"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95425" y="1128025"/>
            <a:ext cx="6153149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309000" y="4808700"/>
            <a:ext cx="2835000" cy="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52525"/>
                </a:solidFill>
                <a:highlight>
                  <a:srgbClr val="FFFFFF"/>
                </a:highlight>
              </a:rPr>
              <a:t>COM_Lensing_4096_R3.00/TT/dat_klm.fits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211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/>
              <a:t>The Cosmic Infrared Background </a:t>
            </a:r>
            <a:endParaRPr u="sng" dirty="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425" y="1017725"/>
            <a:ext cx="615315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0" y="4792800"/>
            <a:ext cx="3000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highlight>
                  <a:srgbClr val="FFFFFF"/>
                </a:highlight>
              </a:rPr>
              <a:t>CIB emission map at 545 GHz from GNILC</a:t>
            </a:r>
            <a:endParaRPr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Masks</a:t>
            </a:r>
            <a:endParaRPr u="sng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295687"/>
            <a:ext cx="4443850" cy="255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658613" y="1309600"/>
            <a:ext cx="4395363" cy="252427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0" y="4757400"/>
            <a:ext cx="30000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dirty="0">
                <a:solidFill>
                  <a:srgbClr val="252525"/>
                </a:solidFill>
                <a:highlight>
                  <a:srgbClr val="FFFFFF"/>
                </a:highlight>
              </a:rPr>
              <a:t>COM_Lensing_4096_R3.00/mask.fits.gz</a:t>
            </a:r>
            <a:endParaRPr dirty="0"/>
          </a:p>
        </p:txBody>
      </p:sp>
      <p:sp>
        <p:nvSpPr>
          <p:cNvPr id="79" name="Google Shape;79;p16"/>
          <p:cNvSpPr txBox="1"/>
          <p:nvPr/>
        </p:nvSpPr>
        <p:spPr>
          <a:xfrm>
            <a:off x="6042600" y="4742700"/>
            <a:ext cx="31014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GB" sz="105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mask_cib.fits.gz</a:t>
            </a:r>
            <a:r>
              <a:rPr lang="en-GB" dirty="0"/>
              <a:t> </a:t>
            </a:r>
            <a:endParaRPr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95425" y="457088"/>
            <a:ext cx="6153149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0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The Cosmic Microwave Background lensing convergence map with mask applied</a:t>
            </a:r>
            <a:endParaRPr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Sky Fraction</a:t>
            </a:r>
            <a:endParaRPr u="sng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570552" y="636725"/>
            <a:ext cx="5573447" cy="320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l="10602" t="59754" r="59805" b="15483"/>
          <a:stretch/>
        </p:blipFill>
        <p:spPr>
          <a:xfrm>
            <a:off x="232325" y="1768875"/>
            <a:ext cx="3411374" cy="16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799675" y="4183150"/>
            <a:ext cx="3950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Fraction of the sky that is common to both CIB and Lensed CMB maps.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533</Words>
  <Application>Microsoft Office PowerPoint</Application>
  <PresentationFormat>On-screen Show (16:9)</PresentationFormat>
  <Paragraphs>57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Times New Roman</vt:lpstr>
      <vt:lpstr>Simple Light</vt:lpstr>
      <vt:lpstr>PowerPoint Presentation</vt:lpstr>
      <vt:lpstr>Constraining Primordial Non-Gaussianity with CMB Lensing and Large Scale Structure</vt:lpstr>
      <vt:lpstr>PowerPoint Presentation</vt:lpstr>
      <vt:lpstr>PowerPoint Presentation</vt:lpstr>
      <vt:lpstr>Estimated CMB lensing convergence from temperature only</vt:lpstr>
      <vt:lpstr>The Cosmic Infrared Background </vt:lpstr>
      <vt:lpstr>Masks</vt:lpstr>
      <vt:lpstr>The Cosmic Microwave Background lensing convergence map with mask applied</vt:lpstr>
      <vt:lpstr>Sky Fraction</vt:lpstr>
      <vt:lpstr>CIB and CMB Lensing auto spectra</vt:lpstr>
      <vt:lpstr>CIB – CMB-lensing Cross Correlation</vt:lpstr>
      <vt:lpstr>Binning</vt:lpstr>
      <vt:lpstr>Errors</vt:lpstr>
      <vt:lpstr>End of Michaelmas Term</vt:lpstr>
      <vt:lpstr>Adding theoretical predictions</vt:lpstr>
      <vt:lpstr>PowerPoint Presentation</vt:lpstr>
      <vt:lpstr>Fitting theory to data</vt:lpstr>
      <vt:lpstr>CIB GNILC residuals</vt:lpstr>
      <vt:lpstr>PowerPoint Presentation</vt:lpstr>
      <vt:lpstr>Adding scale dependent bias</vt:lpstr>
      <vt:lpstr>PowerPoint Presentation</vt:lpstr>
      <vt:lpstr>Conclusions</vt:lpstr>
      <vt:lpstr>To 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anna lawrence</cp:lastModifiedBy>
  <cp:revision>12</cp:revision>
  <dcterms:modified xsi:type="dcterms:W3CDTF">2019-03-13T23:29:53Z</dcterms:modified>
</cp:coreProperties>
</file>